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60" r:id="rId6"/>
    <p:sldId id="259" r:id="rId7"/>
    <p:sldId id="264" r:id="rId8"/>
    <p:sldId id="258" r:id="rId9"/>
    <p:sldId id="280" r:id="rId10"/>
    <p:sldId id="270" r:id="rId11"/>
    <p:sldId id="271" r:id="rId12"/>
    <p:sldId id="268" r:id="rId13"/>
    <p:sldId id="269" r:id="rId14"/>
    <p:sldId id="266" r:id="rId15"/>
    <p:sldId id="279" r:id="rId16"/>
    <p:sldId id="278" r:id="rId17"/>
    <p:sldId id="277" r:id="rId18"/>
    <p:sldId id="276" r:id="rId19"/>
    <p:sldId id="281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3D1F-1730-43E4-B681-9729E4D16C20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921F-E6A6-40CA-B8BF-82B974D8E4D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3D1F-1730-43E4-B681-9729E4D16C20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921F-E6A6-40CA-B8BF-82B974D8E4D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3D1F-1730-43E4-B681-9729E4D16C20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921F-E6A6-40CA-B8BF-82B974D8E4D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3D1F-1730-43E4-B681-9729E4D16C20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921F-E6A6-40CA-B8BF-82B974D8E4D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3D1F-1730-43E4-B681-9729E4D16C20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921F-E6A6-40CA-B8BF-82B974D8E4D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3D1F-1730-43E4-B681-9729E4D16C20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921F-E6A6-40CA-B8BF-82B974D8E4D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3D1F-1730-43E4-B681-9729E4D16C20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921F-E6A6-40CA-B8BF-82B974D8E4D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3D1F-1730-43E4-B681-9729E4D16C20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921F-E6A6-40CA-B8BF-82B974D8E4D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3D1F-1730-43E4-B681-9729E4D16C20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921F-E6A6-40CA-B8BF-82B974D8E4D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3D1F-1730-43E4-B681-9729E4D16C20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921F-E6A6-40CA-B8BF-82B974D8E4D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3D1F-1730-43E4-B681-9729E4D16C20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921F-E6A6-40CA-B8BF-82B974D8E4DF}" type="slidenum">
              <a:rPr lang="nl-NL" smtClean="0"/>
              <a:t>‹nr.›</a:t>
            </a:fld>
            <a:endParaRPr lang="nl-N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843D1F-1730-43E4-B681-9729E4D16C20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7C921F-E6A6-40CA-B8BF-82B974D8E4DF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zondheidplaatjes.nl/psychiater/gezondheidplaatjes.php?thumb=psychiater/psychiater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8" y="892295"/>
            <a:ext cx="78105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702162" y="292131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Psychiatrische aandoeningen</a:t>
            </a:r>
            <a:br>
              <a:rPr lang="nl-NL" sz="3600" dirty="0"/>
            </a:br>
            <a:r>
              <a:rPr lang="nl-NL" sz="3600" dirty="0"/>
              <a:t>GGZ H1 en H9</a:t>
            </a:r>
          </a:p>
        </p:txBody>
      </p:sp>
    </p:spTree>
    <p:extLst>
      <p:ext uri="{BB962C8B-B14F-4D97-AF65-F5344CB8AC3E}">
        <p14:creationId xmlns:p14="http://schemas.microsoft.com/office/powerpoint/2010/main" val="19551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30808" y="242143"/>
            <a:ext cx="864096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Functionele psychopathologie = </a:t>
            </a:r>
          </a:p>
          <a:p>
            <a:r>
              <a:rPr lang="nl-NL" sz="2800" dirty="0"/>
              <a:t>	leer </a:t>
            </a:r>
            <a:r>
              <a:rPr lang="nl-NL" sz="2800" dirty="0" err="1"/>
              <a:t>vd</a:t>
            </a:r>
            <a:r>
              <a:rPr lang="nl-NL" sz="2800" dirty="0"/>
              <a:t> aandoeningen </a:t>
            </a:r>
            <a:r>
              <a:rPr lang="nl-NL" sz="2800" dirty="0" err="1"/>
              <a:t>vd</a:t>
            </a:r>
            <a:r>
              <a:rPr lang="nl-NL" sz="2800" dirty="0"/>
              <a:t> psychische functies;</a:t>
            </a:r>
          </a:p>
          <a:p>
            <a:r>
              <a:rPr lang="nl-NL" sz="2800" dirty="0"/>
              <a:t>	symptomen herkennen van deze aandoeningen.</a:t>
            </a:r>
          </a:p>
          <a:p>
            <a:endParaRPr lang="nl-NL" sz="2800" dirty="0"/>
          </a:p>
          <a:p>
            <a:r>
              <a:rPr lang="nl-NL" sz="2400" dirty="0"/>
              <a:t>Vergelijkingsvoorbeeld: </a:t>
            </a:r>
          </a:p>
          <a:p>
            <a:r>
              <a:rPr lang="nl-NL" sz="2400" dirty="0"/>
              <a:t>Griep 			</a:t>
            </a:r>
          </a:p>
          <a:p>
            <a:r>
              <a:rPr lang="nl-NL" sz="2400" dirty="0"/>
              <a:t>= koorts + hoofdpijn + spierpijn</a:t>
            </a:r>
          </a:p>
          <a:p>
            <a:endParaRPr lang="nl-NL" sz="2400" dirty="0"/>
          </a:p>
          <a:p>
            <a:r>
              <a:rPr lang="nl-NL" sz="2400" dirty="0"/>
              <a:t>Psychose 		= hallucinaties + wanen + verwardheid </a:t>
            </a:r>
          </a:p>
          <a:p>
            <a:r>
              <a:rPr lang="nl-NL" sz="2400" dirty="0"/>
              <a:t>			   ( = ‘positieve’ symptomen)   </a:t>
            </a:r>
          </a:p>
          <a:p>
            <a:r>
              <a:rPr lang="nl-NL" sz="2400" dirty="0"/>
              <a:t>				</a:t>
            </a:r>
            <a:r>
              <a:rPr lang="nl-NL" sz="2400" dirty="0" err="1"/>
              <a:t>òf</a:t>
            </a:r>
            <a:endParaRPr lang="nl-NL" sz="2400" dirty="0"/>
          </a:p>
          <a:p>
            <a:r>
              <a:rPr lang="nl-NL" sz="2400" dirty="0"/>
              <a:t>			   initiatief-loos + energie- en </a:t>
            </a:r>
          </a:p>
          <a:p>
            <a:r>
              <a:rPr lang="nl-NL" sz="2400" dirty="0"/>
              <a:t>			   concentratieverlies + afvlakking gevoelens +</a:t>
            </a:r>
          </a:p>
          <a:p>
            <a:r>
              <a:rPr lang="nl-NL" sz="2400" dirty="0"/>
              <a:t>			   geen zin in contacten</a:t>
            </a:r>
          </a:p>
          <a:p>
            <a:r>
              <a:rPr lang="nl-NL" sz="2400" dirty="0"/>
              <a:t>			   ( = ‘negatieve’ symptomen)</a:t>
            </a:r>
          </a:p>
          <a:p>
            <a:endParaRPr lang="nl-NL" sz="2400" dirty="0"/>
          </a:p>
          <a:p>
            <a:r>
              <a:rPr lang="nl-NL" sz="2400" dirty="0"/>
              <a:t>			   </a:t>
            </a:r>
            <a:r>
              <a:rPr lang="nl-NL" sz="2400" dirty="0">
                <a:sym typeface="Wingdings" pitchFamily="2" charset="2"/>
              </a:rPr>
              <a:t> dan weet je: psychiater inschakelen !</a:t>
            </a:r>
            <a:endParaRPr lang="nl-NL" sz="2400" dirty="0"/>
          </a:p>
        </p:txBody>
      </p:sp>
      <p:pic>
        <p:nvPicPr>
          <p:cNvPr id="1026" name="Picture 2" descr="http://www.menselijk-lichaam.com/wp-content/uploads/Psychos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89" y="3861048"/>
            <a:ext cx="2802543" cy="272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0.tcdn.nl/incoming/article22289408.ece/BINARY/u/Griep+470+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2866232" cy="19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77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1520" y="188640"/>
            <a:ext cx="856895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Zeven psychische functies bij functionele psychopathologie:</a:t>
            </a:r>
          </a:p>
          <a:p>
            <a:endParaRPr lang="nl-NL" sz="2400" dirty="0"/>
          </a:p>
          <a:p>
            <a:r>
              <a:rPr lang="nl-NL" sz="2400" dirty="0"/>
              <a:t>Stoornissen in: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Expressie en </a:t>
            </a:r>
            <a:r>
              <a:rPr lang="nl-NL" sz="2400" dirty="0" err="1"/>
              <a:t>psychomotoriek</a:t>
            </a:r>
            <a:endParaRPr lang="nl-NL" sz="2400" dirty="0"/>
          </a:p>
          <a:p>
            <a:pPr marL="285750" indent="-285750">
              <a:buFontTx/>
              <a:buChar char="-"/>
            </a:pPr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Bewustzijn</a:t>
            </a:r>
          </a:p>
          <a:p>
            <a:pPr marL="285750" indent="-285750">
              <a:buFontTx/>
              <a:buChar char="-"/>
            </a:pPr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Zelfbeleving</a:t>
            </a:r>
          </a:p>
          <a:p>
            <a:pPr marL="285750" indent="-285750">
              <a:buFontTx/>
              <a:buChar char="-"/>
            </a:pPr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Waarneming</a:t>
            </a:r>
          </a:p>
          <a:p>
            <a:pPr marL="285750" indent="-285750">
              <a:buFontTx/>
              <a:buChar char="-"/>
            </a:pPr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Denken</a:t>
            </a:r>
          </a:p>
          <a:p>
            <a:pPr marL="285750" indent="-285750">
              <a:buFontTx/>
              <a:buChar char="-"/>
            </a:pPr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Gevoelsleven</a:t>
            </a:r>
          </a:p>
          <a:p>
            <a:pPr marL="285750" indent="-285750">
              <a:buFontTx/>
              <a:buChar char="-"/>
            </a:pPr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Willen en verlangen</a:t>
            </a:r>
          </a:p>
          <a:p>
            <a:pPr marL="285750" indent="-285750">
              <a:buFontTx/>
              <a:buChar char="-"/>
            </a:pPr>
            <a:endParaRPr lang="nl-NL" sz="2400" dirty="0"/>
          </a:p>
          <a:p>
            <a:pPr algn="ctr"/>
            <a:r>
              <a:rPr lang="nl-NL" b="1" dirty="0"/>
              <a:t>(in de komende dia’s worden deze functies één voor één behandeld)</a:t>
            </a:r>
          </a:p>
        </p:txBody>
      </p:sp>
      <p:pic>
        <p:nvPicPr>
          <p:cNvPr id="2050" name="Picture 2" descr="http://savoir.fr/wp-content/uploads/2012/05/Anxi%C3%A9t%C3%A9-agoraphobie-et-pani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17120"/>
            <a:ext cx="4320480" cy="419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7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408.photobucket.com/albums/pp168/Bill7123/jum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32160"/>
            <a:ext cx="481965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7504" y="260648"/>
            <a:ext cx="849694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u="sng" dirty="0"/>
              <a:t>Stoornissen In de expressie en </a:t>
            </a:r>
            <a:r>
              <a:rPr lang="nl-NL" sz="2800" u="sng" dirty="0" err="1"/>
              <a:t>psychomotoriek</a:t>
            </a:r>
            <a:r>
              <a:rPr lang="nl-NL" sz="2800" u="sng" dirty="0"/>
              <a:t>: </a:t>
            </a:r>
          </a:p>
          <a:p>
            <a:r>
              <a:rPr lang="nl-NL" sz="2400" dirty="0"/>
              <a:t>Verbaal en non-verbaal</a:t>
            </a:r>
          </a:p>
          <a:p>
            <a:pPr marL="285750" indent="-285750">
              <a:buFontTx/>
              <a:buChar char="-"/>
            </a:pPr>
            <a:endParaRPr lang="nl-NL" sz="2400" dirty="0"/>
          </a:p>
          <a:p>
            <a:pPr marL="457200" indent="-457200">
              <a:buAutoNum type="arabicPeriod"/>
            </a:pPr>
            <a:r>
              <a:rPr lang="nl-NL" sz="2800" b="1" i="1" dirty="0">
                <a:solidFill>
                  <a:schemeClr val="bg2">
                    <a:lumMod val="50000"/>
                  </a:schemeClr>
                </a:solidFill>
              </a:rPr>
              <a:t>Overactiviteit – hyperactiviteit</a:t>
            </a:r>
          </a:p>
          <a:p>
            <a:pPr marL="457200" indent="-457200">
              <a:buAutoNum type="arabicPeriod"/>
            </a:pPr>
            <a:endParaRPr lang="nl-NL" sz="2400" dirty="0"/>
          </a:p>
          <a:p>
            <a:pPr marL="1257300" lvl="2" indent="-342900">
              <a:buFont typeface="Wingdings"/>
              <a:buChar char="à"/>
            </a:pPr>
            <a:r>
              <a:rPr lang="nl-NL" sz="2400" dirty="0"/>
              <a:t>Waar te nemen bij psychose en manie.</a:t>
            </a:r>
          </a:p>
          <a:p>
            <a:pPr lvl="2"/>
            <a:r>
              <a:rPr lang="nl-NL" sz="2400" dirty="0"/>
              <a:t>     </a:t>
            </a:r>
            <a:r>
              <a:rPr lang="nl-NL" sz="2400" dirty="0" err="1"/>
              <a:t>zv</a:t>
            </a:r>
            <a:r>
              <a:rPr lang="nl-NL" sz="2400" dirty="0"/>
              <a:t> wil continu meer dan zijn omgeving </a:t>
            </a:r>
            <a:r>
              <a:rPr lang="nl-NL" sz="2400" dirty="0">
                <a:sym typeface="Wingdings" pitchFamily="2" charset="2"/>
              </a:rPr>
              <a:t> agitatie</a:t>
            </a:r>
            <a:endParaRPr lang="nl-NL" sz="2400" dirty="0"/>
          </a:p>
          <a:p>
            <a:endParaRPr lang="nl-NL" sz="2400" dirty="0"/>
          </a:p>
          <a:p>
            <a:pPr marL="457200" indent="-457200">
              <a:buAutoNum type="arabicPeriod" startAt="2"/>
            </a:pPr>
            <a:endParaRPr lang="nl-NL" sz="2800" b="1" i="1" dirty="0">
              <a:solidFill>
                <a:schemeClr val="bg1"/>
              </a:solidFill>
            </a:endParaRPr>
          </a:p>
          <a:p>
            <a:pPr marL="457200" indent="-457200">
              <a:buAutoNum type="arabicPeriod" startAt="2"/>
            </a:pPr>
            <a:r>
              <a:rPr lang="nl-NL" sz="2800" b="1" i="1" dirty="0" err="1">
                <a:solidFill>
                  <a:schemeClr val="bg2">
                    <a:lumMod val="50000"/>
                  </a:schemeClr>
                </a:solidFill>
              </a:rPr>
              <a:t>Onderactiviteit</a:t>
            </a:r>
            <a:r>
              <a:rPr lang="nl-NL" sz="2800" b="1" i="1" dirty="0">
                <a:solidFill>
                  <a:schemeClr val="bg2">
                    <a:lumMod val="50000"/>
                  </a:schemeClr>
                </a:solidFill>
              </a:rPr>
              <a:t> – disactiviteit</a:t>
            </a:r>
          </a:p>
          <a:p>
            <a:pPr marL="457200" indent="-457200">
              <a:buAutoNum type="arabicPeriod" startAt="2"/>
            </a:pPr>
            <a:endParaRPr lang="nl-NL" sz="2400" dirty="0"/>
          </a:p>
          <a:p>
            <a:pPr marL="1257300" lvl="2" indent="-342900">
              <a:buFont typeface="Wingdings"/>
              <a:buChar char="à"/>
            </a:pPr>
            <a:r>
              <a:rPr lang="nl-NL" sz="2400" dirty="0">
                <a:sym typeface="Wingdings" pitchFamily="2" charset="2"/>
              </a:rPr>
              <a:t>Langzame bewegingen</a:t>
            </a:r>
          </a:p>
          <a:p>
            <a:pPr marL="1257300" lvl="2" indent="-342900">
              <a:buFont typeface="Wingdings"/>
              <a:buChar char="à"/>
            </a:pPr>
            <a:r>
              <a:rPr lang="nl-NL" sz="2400" dirty="0">
                <a:sym typeface="Wingdings" pitchFamily="2" charset="2"/>
              </a:rPr>
              <a:t>Evt. </a:t>
            </a:r>
            <a:r>
              <a:rPr lang="nl-NL" sz="2400" dirty="0" err="1">
                <a:sym typeface="Wingdings" pitchFamily="2" charset="2"/>
              </a:rPr>
              <a:t>stupor</a:t>
            </a:r>
            <a:r>
              <a:rPr lang="nl-NL" sz="2400" dirty="0">
                <a:sym typeface="Wingdings" pitchFamily="2" charset="2"/>
              </a:rPr>
              <a:t> (nauwelijks nog bewegen)</a:t>
            </a:r>
          </a:p>
          <a:p>
            <a:pPr marL="1257300" lvl="2" indent="-342900">
              <a:buFont typeface="Wingdings"/>
              <a:buChar char="à"/>
            </a:pPr>
            <a:r>
              <a:rPr lang="nl-NL" sz="2400" dirty="0">
                <a:sym typeface="Wingdings" pitchFamily="2" charset="2"/>
              </a:rPr>
              <a:t>Mutisme (niet meer praten)</a:t>
            </a:r>
          </a:p>
          <a:p>
            <a:endParaRPr lang="nl-NL" sz="2400" dirty="0">
              <a:sym typeface="Wingdings" pitchFamily="2" charset="2"/>
            </a:endParaRPr>
          </a:p>
          <a:p>
            <a:r>
              <a:rPr lang="nl-NL" sz="2400" dirty="0">
                <a:sym typeface="Wingdings" pitchFamily="2" charset="2"/>
              </a:rPr>
              <a:t>Vaak symptoom van somberheid / depressie</a:t>
            </a:r>
          </a:p>
        </p:txBody>
      </p:sp>
      <p:pic>
        <p:nvPicPr>
          <p:cNvPr id="4" name="Picture 6" descr="http://psychiatrie.klinikum.uni-muenchen.de/bilder/inhalt/ambulanz/depr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415358"/>
            <a:ext cx="2275495" cy="3533378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maxslavenburg.files.wordpress.com/2015/03/output_nyvml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066" y="93436"/>
            <a:ext cx="22098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3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echna.nl/Energie/De%20Gloeilamp/bul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337453"/>
            <a:ext cx="24479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23528" y="0"/>
            <a:ext cx="8496944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u="sng" dirty="0"/>
              <a:t>Stoornissen in het bewustzijn </a:t>
            </a:r>
          </a:p>
          <a:p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(Wat is ‘bewustzijn’?)</a:t>
            </a:r>
          </a:p>
          <a:p>
            <a:pPr marL="285750" indent="-285750">
              <a:buFontTx/>
              <a:buChar char="-"/>
            </a:pPr>
            <a:endParaRPr lang="nl-NL" sz="700" dirty="0"/>
          </a:p>
          <a:p>
            <a:pPr marL="457200" indent="-457200">
              <a:buAutoNum type="arabicPeriod"/>
            </a:pPr>
            <a:r>
              <a:rPr lang="nl-NL" sz="2800" b="1" i="1" dirty="0">
                <a:solidFill>
                  <a:schemeClr val="tx2"/>
                </a:solidFill>
              </a:rPr>
              <a:t>Stoornissen in de helderheid</a:t>
            </a:r>
            <a:endParaRPr lang="nl-NL" sz="2400" dirty="0">
              <a:solidFill>
                <a:schemeClr val="tx2"/>
              </a:solidFill>
            </a:endParaRPr>
          </a:p>
          <a:p>
            <a:pPr marL="1257300" lvl="2" indent="-342900">
              <a:buFont typeface="Wingdings"/>
              <a:buChar char="à"/>
            </a:pPr>
            <a:r>
              <a:rPr lang="nl-NL" sz="2400" dirty="0"/>
              <a:t> prikkels dringen niet meer door</a:t>
            </a:r>
          </a:p>
          <a:p>
            <a:pPr marL="1257300" lvl="2" indent="-342900">
              <a:buFontTx/>
              <a:buChar char="-"/>
            </a:pPr>
            <a:r>
              <a:rPr lang="nl-NL" sz="2400" b="1" i="1" dirty="0"/>
              <a:t>Beneveling: </a:t>
            </a:r>
            <a:r>
              <a:rPr lang="nl-NL" sz="2400" b="1" i="1" dirty="0" err="1"/>
              <a:t>zv</a:t>
            </a:r>
            <a:r>
              <a:rPr lang="nl-NL" sz="2400" b="1" i="1" dirty="0"/>
              <a:t> merkt niet alles meer op</a:t>
            </a:r>
            <a:r>
              <a:rPr lang="nl-NL" sz="2400" b="1" i="1" dirty="0">
                <a:solidFill>
                  <a:schemeClr val="bg1"/>
                </a:solidFill>
              </a:rPr>
              <a:t>, reageert traag</a:t>
            </a:r>
          </a:p>
          <a:p>
            <a:pPr marL="1257300" lvl="2" indent="-342900">
              <a:buFontTx/>
              <a:buChar char="-"/>
            </a:pPr>
            <a:r>
              <a:rPr lang="nl-NL" sz="2400" b="1" i="1" dirty="0"/>
              <a:t>Somnolentie: slaperigheid</a:t>
            </a:r>
          </a:p>
          <a:p>
            <a:pPr marL="1257300" lvl="2" indent="-342900">
              <a:buFontTx/>
              <a:buChar char="-"/>
            </a:pPr>
            <a:r>
              <a:rPr lang="nl-NL" sz="2400" b="1" i="1" dirty="0" err="1"/>
              <a:t>Sopor</a:t>
            </a:r>
            <a:r>
              <a:rPr lang="nl-NL" sz="2400" b="1" i="1" dirty="0"/>
              <a:t>: slapen. Moeite om wakker te krijgen</a:t>
            </a:r>
          </a:p>
          <a:p>
            <a:pPr marL="1257300" lvl="2" indent="-342900">
              <a:buFontTx/>
              <a:buChar char="-"/>
            </a:pPr>
            <a:r>
              <a:rPr lang="nl-NL" sz="2400" b="1" i="1" dirty="0" err="1"/>
              <a:t>Subcoma</a:t>
            </a:r>
            <a:r>
              <a:rPr lang="nl-NL" sz="2400" b="1" i="1" dirty="0"/>
              <a:t>: sterk verlaagd bewustzijn, alleen reactie op pijnprikkels</a:t>
            </a:r>
          </a:p>
          <a:p>
            <a:pPr marL="1257300" lvl="2" indent="-342900">
              <a:buFontTx/>
              <a:buChar char="-"/>
            </a:pPr>
            <a:endParaRPr lang="nl-NL" sz="7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AutoNum type="arabicPeriod" startAt="2"/>
            </a:pPr>
            <a:r>
              <a:rPr lang="nl-NL" sz="2800" b="1" i="1" dirty="0">
                <a:solidFill>
                  <a:schemeClr val="tx2"/>
                </a:solidFill>
              </a:rPr>
              <a:t>Stoornissen in de concentratie</a:t>
            </a:r>
          </a:p>
          <a:p>
            <a:r>
              <a:rPr lang="nl-NL" sz="2800" b="1" i="1" dirty="0">
                <a:solidFill>
                  <a:schemeClr val="accent2">
                    <a:lumMod val="75000"/>
                  </a:schemeClr>
                </a:solidFill>
              </a:rPr>
              <a:t>	- </a:t>
            </a:r>
            <a:r>
              <a:rPr lang="nl-NL" sz="2400" b="1" i="1" dirty="0"/>
              <a:t>concentratieverhoging bij </a:t>
            </a:r>
            <a:r>
              <a:rPr lang="nl-NL" sz="2400" b="1" i="1" dirty="0" err="1"/>
              <a:t>bijv</a:t>
            </a:r>
            <a:r>
              <a:rPr lang="nl-NL" sz="2400" b="1" i="1" dirty="0"/>
              <a:t> angst</a:t>
            </a:r>
          </a:p>
          <a:p>
            <a:r>
              <a:rPr lang="nl-NL" sz="2400" b="1" i="1" dirty="0"/>
              <a:t>	- concentratieverlaging bij </a:t>
            </a:r>
            <a:r>
              <a:rPr lang="nl-NL" sz="2400" b="1" i="1" dirty="0" err="1"/>
              <a:t>bijv</a:t>
            </a:r>
            <a:r>
              <a:rPr lang="nl-NL" sz="2400" b="1" i="1" dirty="0"/>
              <a:t> depressie</a:t>
            </a:r>
          </a:p>
          <a:p>
            <a:endParaRPr lang="nl-NL" sz="700" b="1" i="1" dirty="0"/>
          </a:p>
          <a:p>
            <a:r>
              <a:rPr lang="nl-NL" sz="2800" b="1" i="1" dirty="0">
                <a:solidFill>
                  <a:schemeClr val="tx2"/>
                </a:solidFill>
              </a:rPr>
              <a:t>3.  Stoornissen in de oriëntatie</a:t>
            </a:r>
          </a:p>
          <a:p>
            <a:r>
              <a:rPr lang="nl-NL" sz="2400" dirty="0"/>
              <a:t>	</a:t>
            </a:r>
            <a:r>
              <a:rPr lang="nl-NL" sz="2400" b="1" i="1" dirty="0"/>
              <a:t>- in tijd, plaats en persoon</a:t>
            </a:r>
          </a:p>
        </p:txBody>
      </p:sp>
      <p:pic>
        <p:nvPicPr>
          <p:cNvPr id="3074" name="Picture 2" descr="http://denhaagfm.nl/wp-content/uploads/2015/04/verward-pers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93" y="4421719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6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38831" y="548680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u="sng" dirty="0"/>
              <a:t>Stoornissen in de zelfbeleving:</a:t>
            </a:r>
          </a:p>
          <a:p>
            <a:endParaRPr lang="nl-NL" sz="2400" dirty="0"/>
          </a:p>
          <a:p>
            <a:pPr marL="342900" indent="-342900">
              <a:buFontTx/>
              <a:buChar char="-"/>
            </a:pPr>
            <a:r>
              <a:rPr lang="nl-NL" sz="2400" dirty="0"/>
              <a:t>Eerst vaak zelfvervreemding, daarna…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Niet meer weten wie je bent; identiteit ontbreekt tijdelijk</a:t>
            </a:r>
          </a:p>
          <a:p>
            <a:pPr marL="342900" indent="-342900">
              <a:buFontTx/>
              <a:buChar char="-"/>
            </a:pPr>
            <a:endParaRPr lang="nl-NL" sz="2400" dirty="0"/>
          </a:p>
          <a:p>
            <a:pPr marL="342900" indent="-342900">
              <a:buFontTx/>
              <a:buChar char="-"/>
            </a:pPr>
            <a:endParaRPr lang="nl-NL" sz="2400" dirty="0"/>
          </a:p>
          <a:p>
            <a:pPr marL="342900" indent="-342900">
              <a:buFontTx/>
              <a:buChar char="-"/>
            </a:pPr>
            <a:endParaRPr lang="nl-NL" sz="2400" dirty="0"/>
          </a:p>
          <a:p>
            <a:r>
              <a:rPr lang="nl-NL" sz="2400" dirty="0"/>
              <a:t>Kan voorkomen bij </a:t>
            </a:r>
            <a:r>
              <a:rPr lang="nl-NL" sz="2400" dirty="0" err="1"/>
              <a:t>oa</a:t>
            </a:r>
            <a:r>
              <a:rPr lang="nl-NL" sz="2400" dirty="0"/>
              <a:t>: </a:t>
            </a:r>
          </a:p>
          <a:p>
            <a:endParaRPr lang="nl-NL" sz="2400" dirty="0"/>
          </a:p>
          <a:p>
            <a:r>
              <a:rPr lang="nl-NL" sz="2400" dirty="0"/>
              <a:t>borderline, </a:t>
            </a:r>
          </a:p>
          <a:p>
            <a:r>
              <a:rPr lang="nl-NL" sz="2400" dirty="0"/>
              <a:t>psychose, </a:t>
            </a:r>
          </a:p>
          <a:p>
            <a:r>
              <a:rPr lang="nl-NL" sz="2400" dirty="0"/>
              <a:t>depressie</a:t>
            </a:r>
          </a:p>
        </p:txBody>
      </p:sp>
      <p:pic>
        <p:nvPicPr>
          <p:cNvPr id="4098" name="Picture 2" descr="http://www.waarden.org/werkpl/lesmat/beeld/steig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4687813" cy="383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0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3000" y="-1220"/>
            <a:ext cx="9001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u="sng" dirty="0"/>
              <a:t>Stoornissen in de waarneming:</a:t>
            </a:r>
          </a:p>
          <a:p>
            <a:endParaRPr lang="nl-NL" sz="2400" dirty="0"/>
          </a:p>
          <a:p>
            <a:r>
              <a:rPr lang="nl-NL" sz="2400" dirty="0"/>
              <a:t>Waarnemen doe je met ………..?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zintuigen.</a:t>
            </a:r>
          </a:p>
          <a:p>
            <a:endParaRPr lang="nl-NL" sz="2400" dirty="0"/>
          </a:p>
          <a:p>
            <a:r>
              <a:rPr lang="nl-NL" sz="2400" dirty="0"/>
              <a:t>Normaal = Zintuig </a:t>
            </a:r>
            <a:r>
              <a:rPr lang="nl-NL" sz="2400" dirty="0">
                <a:sym typeface="Wingdings" pitchFamily="2" charset="2"/>
              </a:rPr>
              <a:t></a:t>
            </a:r>
            <a:r>
              <a:rPr lang="nl-NL" sz="2400" dirty="0"/>
              <a:t> gevoelszenuw </a:t>
            </a:r>
            <a:r>
              <a:rPr lang="nl-NL" sz="2400" dirty="0">
                <a:sym typeface="Wingdings" pitchFamily="2" charset="2"/>
              </a:rPr>
              <a:t></a:t>
            </a:r>
            <a:r>
              <a:rPr lang="nl-NL" sz="2400" dirty="0"/>
              <a:t> hersengebied.</a:t>
            </a:r>
          </a:p>
          <a:p>
            <a:endParaRPr lang="nl-NL" sz="2400" dirty="0"/>
          </a:p>
          <a:p>
            <a:r>
              <a:rPr lang="nl-NL" sz="2400" dirty="0"/>
              <a:t>Bij een gestoorde waarneming kun je waarnemen wat er niet is.</a:t>
            </a:r>
          </a:p>
          <a:p>
            <a:endParaRPr lang="nl-NL" sz="700" dirty="0"/>
          </a:p>
          <a:p>
            <a:r>
              <a:rPr lang="nl-NL" sz="2400" u="sng" dirty="0"/>
              <a:t>2 soorten:</a:t>
            </a:r>
          </a:p>
          <a:p>
            <a:pPr marL="457200" indent="-457200">
              <a:buAutoNum type="arabicPeriod"/>
            </a:pPr>
            <a:r>
              <a:rPr lang="nl-NL" sz="2400" dirty="0"/>
              <a:t>Illusie = 		vervorming wat je waarneemt; </a:t>
            </a:r>
          </a:p>
          <a:p>
            <a:r>
              <a:rPr lang="nl-NL" sz="2400" dirty="0"/>
              <a:t>			situatie verkeerd inkleuren.   </a:t>
            </a:r>
          </a:p>
          <a:p>
            <a:endParaRPr lang="nl-NL" sz="700" dirty="0"/>
          </a:p>
          <a:p>
            <a:pPr marL="457200" indent="-457200">
              <a:buAutoNum type="arabicPeriod" startAt="2"/>
            </a:pPr>
            <a:r>
              <a:rPr lang="nl-NL" sz="2400" dirty="0"/>
              <a:t>Hallucinatie =	iets waarnemen wat er niet is.</a:t>
            </a:r>
          </a:p>
          <a:p>
            <a:pPr lvl="5"/>
            <a:r>
              <a:rPr lang="nl-NL" sz="2400" dirty="0"/>
              <a:t>	kan met alle zintuigen gebeuren, </a:t>
            </a:r>
            <a:r>
              <a:rPr lang="nl-NL" sz="2400" dirty="0" err="1"/>
              <a:t>vb</a:t>
            </a:r>
            <a:r>
              <a:rPr lang="nl-NL" sz="2400" dirty="0"/>
              <a:t>:</a:t>
            </a:r>
          </a:p>
          <a:p>
            <a:pPr lvl="5"/>
            <a:r>
              <a:rPr lang="nl-NL" sz="2400" dirty="0"/>
              <a:t>	- stemmen horen (bij schizofrenie)</a:t>
            </a:r>
          </a:p>
          <a:p>
            <a:pPr lvl="5"/>
            <a:r>
              <a:rPr lang="nl-NL" sz="2400" dirty="0"/>
              <a:t>	Wanneer je de </a:t>
            </a:r>
            <a:r>
              <a:rPr lang="nl-NL" sz="2400" dirty="0" err="1"/>
              <a:t>zv</a:t>
            </a:r>
            <a:r>
              <a:rPr lang="nl-NL" sz="2400" dirty="0"/>
              <a:t> tegenspreekt, wordt het erger.</a:t>
            </a:r>
          </a:p>
          <a:p>
            <a:pPr lvl="5"/>
            <a:r>
              <a:rPr lang="nl-NL" sz="700" dirty="0"/>
              <a:t>	</a:t>
            </a:r>
          </a:p>
          <a:p>
            <a:pPr lvl="5"/>
            <a:r>
              <a:rPr lang="nl-NL" sz="2400" dirty="0"/>
              <a:t>	</a:t>
            </a:r>
            <a:r>
              <a:rPr lang="nl-NL" sz="2400" b="1" dirty="0"/>
              <a:t>Hallucinaties zijn meestal goed met medicatie 	te behandelen</a:t>
            </a:r>
          </a:p>
        </p:txBody>
      </p:sp>
      <p:pic>
        <p:nvPicPr>
          <p:cNvPr id="5124" name="Picture 4" descr="Onmogelijk, Optische Illusie, Drieho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035">
            <a:off x="6705159" y="141059"/>
            <a:ext cx="2772061" cy="31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sychoseanders.files.wordpress.com/2010/10/pinkeleph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89477"/>
            <a:ext cx="1872208" cy="233245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34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260647"/>
            <a:ext cx="856895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u="sng" dirty="0"/>
              <a:t>Stoornissen in het denken:</a:t>
            </a:r>
          </a:p>
          <a:p>
            <a:endParaRPr lang="nl-NL" sz="2400" dirty="0"/>
          </a:p>
          <a:p>
            <a:r>
              <a:rPr lang="nl-NL" sz="2400" dirty="0"/>
              <a:t>Bij ‘denken’ orden je je waarnemingen;</a:t>
            </a:r>
          </a:p>
          <a:p>
            <a:r>
              <a:rPr lang="nl-NL" sz="2400" dirty="0"/>
              <a:t>Je interpreteert je waarnemingen en </a:t>
            </a:r>
          </a:p>
          <a:p>
            <a:r>
              <a:rPr lang="nl-NL" sz="2400" dirty="0"/>
              <a:t>handelt er naar. Dit kan verstoord raken:</a:t>
            </a:r>
          </a:p>
          <a:p>
            <a:endParaRPr lang="nl-NL" sz="2400" dirty="0"/>
          </a:p>
          <a:p>
            <a:r>
              <a:rPr lang="nl-NL" sz="2400" dirty="0"/>
              <a:t>Denkstoornissen (4)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Vorm en beloop	</a:t>
            </a:r>
            <a:r>
              <a:rPr lang="nl-NL" sz="2000" dirty="0"/>
              <a:t>denken gaat te snel / te langzaam / onsamenhangend</a:t>
            </a:r>
          </a:p>
          <a:p>
            <a:pPr marL="342900" indent="-342900">
              <a:buFontTx/>
              <a:buChar char="-"/>
            </a:pPr>
            <a:endParaRPr lang="nl-NL" sz="2400" dirty="0"/>
          </a:p>
          <a:p>
            <a:pPr marL="342900" indent="-342900">
              <a:buFontTx/>
              <a:buChar char="-"/>
            </a:pPr>
            <a:r>
              <a:rPr lang="nl-NL" sz="2400" dirty="0"/>
              <a:t>Inhoud		</a:t>
            </a:r>
            <a:r>
              <a:rPr lang="nl-NL" sz="2000" dirty="0"/>
              <a:t>waan: het IS zo!</a:t>
            </a:r>
          </a:p>
          <a:p>
            <a:pPr lvl="6"/>
            <a:r>
              <a:rPr lang="nl-NL" sz="2000" dirty="0"/>
              <a:t>Vele wanen mogelijk, </a:t>
            </a:r>
            <a:r>
              <a:rPr lang="nl-NL" sz="2000" dirty="0" err="1"/>
              <a:t>blz</a:t>
            </a:r>
            <a:r>
              <a:rPr lang="nl-NL" sz="2000" dirty="0"/>
              <a:t> 430</a:t>
            </a:r>
          </a:p>
          <a:p>
            <a:pPr marL="342900" indent="-342900">
              <a:buFontTx/>
              <a:buChar char="-"/>
            </a:pPr>
            <a:endParaRPr lang="nl-NL" sz="2400" dirty="0"/>
          </a:p>
          <a:p>
            <a:pPr marL="342900" indent="-342900">
              <a:buFontTx/>
              <a:buChar char="-"/>
            </a:pPr>
            <a:r>
              <a:rPr lang="nl-NL" sz="2400" dirty="0"/>
              <a:t>Niveau		</a:t>
            </a:r>
            <a:r>
              <a:rPr lang="nl-NL" sz="2000" dirty="0"/>
              <a:t>IQ</a:t>
            </a:r>
          </a:p>
          <a:p>
            <a:pPr marL="342900" indent="-342900">
              <a:buFontTx/>
              <a:buChar char="-"/>
            </a:pPr>
            <a:endParaRPr lang="nl-NL" sz="2400" dirty="0"/>
          </a:p>
          <a:p>
            <a:pPr marL="342900" indent="-342900">
              <a:buFontTx/>
              <a:buChar char="-"/>
            </a:pPr>
            <a:r>
              <a:rPr lang="nl-NL" sz="2400" dirty="0"/>
              <a:t>Geheugen		</a:t>
            </a:r>
            <a:r>
              <a:rPr lang="nl-NL" sz="2000" dirty="0"/>
              <a:t>stoornissen in korte- </a:t>
            </a:r>
            <a:r>
              <a:rPr lang="nl-NL" sz="2000" dirty="0" err="1"/>
              <a:t>tm</a:t>
            </a:r>
            <a:r>
              <a:rPr lang="nl-NL" sz="2000" dirty="0"/>
              <a:t> lange termijngeheugen,</a:t>
            </a:r>
          </a:p>
          <a:p>
            <a:pPr lvl="5"/>
            <a:r>
              <a:rPr lang="nl-NL" sz="2000" dirty="0"/>
              <a:t>	</a:t>
            </a:r>
            <a:r>
              <a:rPr lang="nl-NL" sz="2000" dirty="0" err="1"/>
              <a:t>vb</a:t>
            </a:r>
            <a:r>
              <a:rPr lang="nl-NL" sz="2000" dirty="0"/>
              <a:t>: dementie</a:t>
            </a:r>
          </a:p>
          <a:p>
            <a:pPr marL="342900" indent="-342900">
              <a:buFontTx/>
              <a:buChar char="-"/>
            </a:pPr>
            <a:endParaRPr lang="nl-NL" sz="2400" dirty="0"/>
          </a:p>
        </p:txBody>
      </p:sp>
      <p:pic>
        <p:nvPicPr>
          <p:cNvPr id="6148" name="Picture 4" descr="https://biblespace.files.wordpress.com/2012/04/nadenke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23" y="0"/>
            <a:ext cx="4074184" cy="298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1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260647"/>
            <a:ext cx="878497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u="sng" dirty="0"/>
              <a:t>Stoornissen in het gevoelsleven:</a:t>
            </a:r>
          </a:p>
          <a:p>
            <a:endParaRPr lang="nl-NL" sz="2000" dirty="0"/>
          </a:p>
          <a:p>
            <a:r>
              <a:rPr lang="nl-NL" sz="2400" dirty="0"/>
              <a:t>Let op! Een stoornis in de stemming ≠ stemmingsstoornis:</a:t>
            </a:r>
          </a:p>
          <a:p>
            <a:endParaRPr lang="nl-NL" sz="1000" dirty="0"/>
          </a:p>
          <a:p>
            <a:pPr marL="342900" indent="-342900">
              <a:buFontTx/>
              <a:buChar char="-"/>
            </a:pPr>
            <a:r>
              <a:rPr lang="nl-NL" sz="2400" dirty="0"/>
              <a:t>Als iemand langere tijd te slecht of te goed gestemd is, is er sprake van een stoornis in de stemming;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Stemmingsstoornissen zijn ziektebeelden (</a:t>
            </a:r>
            <a:r>
              <a:rPr lang="nl-NL" sz="2400" dirty="0" err="1"/>
              <a:t>vb</a:t>
            </a:r>
            <a:r>
              <a:rPr lang="nl-NL" sz="2400" dirty="0"/>
              <a:t>; depressie, manie), geen afzonderlijke symptomen.</a:t>
            </a:r>
          </a:p>
          <a:p>
            <a:pPr marL="342900" indent="-342900">
              <a:buFontTx/>
              <a:buChar char="-"/>
            </a:pPr>
            <a:endParaRPr lang="nl-NL" sz="2400" dirty="0"/>
          </a:p>
          <a:p>
            <a:r>
              <a:rPr lang="nl-NL" sz="2400" dirty="0"/>
              <a:t>Stoornissen in de stemming:</a:t>
            </a:r>
          </a:p>
          <a:p>
            <a:endParaRPr lang="nl-NL" sz="2200" dirty="0"/>
          </a:p>
          <a:p>
            <a:pPr marL="342900" indent="-342900">
              <a:buFontTx/>
              <a:buChar char="-"/>
            </a:pPr>
            <a:r>
              <a:rPr lang="nl-NL" sz="2200" b="1" dirty="0"/>
              <a:t>Dysforie 			= ziekelijk somber;</a:t>
            </a:r>
          </a:p>
          <a:p>
            <a:pPr marL="342900" indent="-342900">
              <a:buFontTx/>
              <a:buChar char="-"/>
            </a:pPr>
            <a:endParaRPr lang="nl-NL" sz="2200" b="1" dirty="0"/>
          </a:p>
          <a:p>
            <a:pPr marL="342900" indent="-342900">
              <a:buFontTx/>
              <a:buChar char="-"/>
            </a:pPr>
            <a:r>
              <a:rPr lang="nl-NL" sz="2200" b="1" dirty="0"/>
              <a:t>Euforie 			= ziekelijk opgewekt;</a:t>
            </a:r>
          </a:p>
          <a:p>
            <a:pPr marL="342900" indent="-342900">
              <a:buFontTx/>
              <a:buChar char="-"/>
            </a:pPr>
            <a:endParaRPr lang="nl-NL" sz="2200" b="1" dirty="0"/>
          </a:p>
          <a:p>
            <a:pPr marL="342900" indent="-342900">
              <a:buFontTx/>
              <a:buChar char="-"/>
            </a:pPr>
            <a:r>
              <a:rPr lang="nl-NL" sz="2200" b="1" dirty="0"/>
              <a:t>Stemmingslabiliteit 		= onvoorspelbare stemmingswisselingen;</a:t>
            </a:r>
          </a:p>
          <a:p>
            <a:pPr marL="342900" indent="-342900">
              <a:buFontTx/>
              <a:buChar char="-"/>
            </a:pPr>
            <a:endParaRPr lang="nl-NL" sz="2200" b="1" dirty="0"/>
          </a:p>
          <a:p>
            <a:pPr marL="342900" indent="-342900">
              <a:buFontTx/>
              <a:buChar char="-"/>
            </a:pPr>
            <a:r>
              <a:rPr lang="nl-NL" sz="2200" b="1" dirty="0"/>
              <a:t>Stemmingsvervlakking 	= verminderde beleving van emoties</a:t>
            </a:r>
            <a:r>
              <a:rPr lang="nl-NL" sz="2200" dirty="0"/>
              <a:t>.</a:t>
            </a:r>
          </a:p>
        </p:txBody>
      </p:sp>
      <p:pic>
        <p:nvPicPr>
          <p:cNvPr id="7170" name="Picture 2" descr="http://haptotherapie-diannedamen.nl/wp-content/uploads/2014/11/balance-hoofd-har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81" y="2924944"/>
            <a:ext cx="3096344" cy="344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04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7504" y="303580"/>
            <a:ext cx="889248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u="sng" dirty="0"/>
              <a:t>Stoornissen in willen en verlangen:</a:t>
            </a:r>
          </a:p>
          <a:p>
            <a:endParaRPr lang="nl-NL" sz="2400" dirty="0"/>
          </a:p>
          <a:p>
            <a:pPr marL="342900" indent="-342900">
              <a:buFontTx/>
              <a:buChar char="-"/>
            </a:pPr>
            <a:r>
              <a:rPr lang="nl-NL" sz="2400" dirty="0"/>
              <a:t>Willen:</a:t>
            </a:r>
          </a:p>
          <a:p>
            <a:r>
              <a:rPr lang="nl-NL" sz="2400" dirty="0"/>
              <a:t>	- </a:t>
            </a:r>
            <a:r>
              <a:rPr lang="nl-NL" sz="2400" b="1" i="1" dirty="0">
                <a:solidFill>
                  <a:schemeClr val="tx2"/>
                </a:solidFill>
              </a:rPr>
              <a:t>afname van de wil </a:t>
            </a:r>
            <a:r>
              <a:rPr lang="nl-NL" sz="2400" dirty="0">
                <a:sym typeface="Wingdings" pitchFamily="2" charset="2"/>
              </a:rPr>
              <a:t> desinteresse en passiviteit</a:t>
            </a:r>
          </a:p>
          <a:p>
            <a:r>
              <a:rPr lang="nl-NL" sz="2400" dirty="0">
                <a:sym typeface="Wingdings" pitchFamily="2" charset="2"/>
              </a:rPr>
              <a:t>	   zie je vaak bij schizofrenie.</a:t>
            </a:r>
          </a:p>
          <a:p>
            <a:endParaRPr lang="nl-NL" sz="800" dirty="0">
              <a:sym typeface="Wingdings" pitchFamily="2" charset="2"/>
            </a:endParaRPr>
          </a:p>
          <a:p>
            <a:r>
              <a:rPr lang="nl-NL" sz="2400" dirty="0">
                <a:sym typeface="Wingdings" pitchFamily="2" charset="2"/>
              </a:rPr>
              <a:t>	- </a:t>
            </a:r>
            <a:r>
              <a:rPr lang="nl-NL" sz="2400" b="1" i="1" dirty="0">
                <a:solidFill>
                  <a:schemeClr val="tx2"/>
                </a:solidFill>
                <a:sym typeface="Wingdings" pitchFamily="2" charset="2"/>
              </a:rPr>
              <a:t>gebrek aan impulscontrole </a:t>
            </a:r>
            <a:r>
              <a:rPr lang="nl-NL" sz="2400" dirty="0">
                <a:sym typeface="Wingdings" pitchFamily="2" charset="2"/>
              </a:rPr>
              <a:t> geen remming – impulsiviteit</a:t>
            </a:r>
          </a:p>
          <a:p>
            <a:r>
              <a:rPr lang="nl-NL" sz="2400" dirty="0">
                <a:sym typeface="Wingdings" pitchFamily="2" charset="2"/>
              </a:rPr>
              <a:t>	  zie je vaak bij </a:t>
            </a:r>
            <a:r>
              <a:rPr lang="nl-NL" sz="2400" dirty="0" err="1">
                <a:sym typeface="Wingdings" pitchFamily="2" charset="2"/>
              </a:rPr>
              <a:t>borderlinestoornis</a:t>
            </a:r>
            <a:r>
              <a:rPr lang="nl-NL" sz="2400" dirty="0">
                <a:sym typeface="Wingdings" pitchFamily="2" charset="2"/>
              </a:rPr>
              <a:t>.</a:t>
            </a:r>
          </a:p>
          <a:p>
            <a:endParaRPr lang="nl-NL" sz="2400" dirty="0">
              <a:sym typeface="Wingdings" pitchFamily="2" charset="2"/>
            </a:endParaRPr>
          </a:p>
          <a:p>
            <a:pPr marL="342900" indent="-342900">
              <a:buFontTx/>
              <a:buChar char="-"/>
            </a:pPr>
            <a:r>
              <a:rPr lang="nl-NL" sz="2400" dirty="0">
                <a:sym typeface="Wingdings" pitchFamily="2" charset="2"/>
              </a:rPr>
              <a:t>Verlangen:</a:t>
            </a:r>
          </a:p>
          <a:p>
            <a:r>
              <a:rPr lang="nl-NL" sz="2400" dirty="0">
                <a:sym typeface="Wingdings" pitchFamily="2" charset="2"/>
              </a:rPr>
              <a:t>	- </a:t>
            </a:r>
            <a:r>
              <a:rPr lang="nl-NL" sz="2400" b="1" i="1" dirty="0">
                <a:solidFill>
                  <a:schemeClr val="tx2"/>
                </a:solidFill>
                <a:sym typeface="Wingdings" pitchFamily="2" charset="2"/>
              </a:rPr>
              <a:t>dwangstoornis</a:t>
            </a:r>
            <a:r>
              <a:rPr lang="nl-NL" sz="2400" b="1" dirty="0">
                <a:sym typeface="Wingdings" pitchFamily="2" charset="2"/>
              </a:rPr>
              <a:t> </a:t>
            </a:r>
            <a:r>
              <a:rPr lang="nl-NL" sz="2400" dirty="0">
                <a:sym typeface="Wingdings" pitchFamily="2" charset="2"/>
              </a:rPr>
              <a:t>– angst, controledrang, dwanggedachten, 	  	  dwanghandelingen. </a:t>
            </a:r>
            <a:r>
              <a:rPr lang="nl-NL" sz="2400" dirty="0" err="1">
                <a:sym typeface="Wingdings" pitchFamily="2" charset="2"/>
              </a:rPr>
              <a:t>Vb</a:t>
            </a:r>
            <a:r>
              <a:rPr lang="nl-NL" sz="2400" dirty="0">
                <a:sym typeface="Wingdings" pitchFamily="2" charset="2"/>
              </a:rPr>
              <a:t>: smetvrees.</a:t>
            </a:r>
          </a:p>
          <a:p>
            <a:r>
              <a:rPr lang="nl-NL" sz="2400" dirty="0">
                <a:sym typeface="Wingdings" pitchFamily="2" charset="2"/>
              </a:rPr>
              <a:t>	   vaak goed te behandelen met medicatie en therapie.</a:t>
            </a:r>
          </a:p>
          <a:p>
            <a:endParaRPr lang="nl-NL" sz="2400" dirty="0">
              <a:sym typeface="Wingdings" pitchFamily="2" charset="2"/>
            </a:endParaRPr>
          </a:p>
          <a:p>
            <a:endParaRPr lang="nl-NL" sz="800" dirty="0">
              <a:sym typeface="Wingdings" pitchFamily="2" charset="2"/>
            </a:endParaRPr>
          </a:p>
          <a:p>
            <a:r>
              <a:rPr lang="nl-NL" sz="2400" dirty="0">
                <a:sym typeface="Wingdings" pitchFamily="2" charset="2"/>
              </a:rPr>
              <a:t>	- </a:t>
            </a:r>
            <a:r>
              <a:rPr lang="nl-NL" sz="2400" b="1" i="1" dirty="0">
                <a:solidFill>
                  <a:schemeClr val="tx2"/>
                </a:solidFill>
                <a:sym typeface="Wingdings" pitchFamily="2" charset="2"/>
              </a:rPr>
              <a:t>drangstoornis</a:t>
            </a:r>
            <a:r>
              <a:rPr lang="nl-NL" sz="2400" dirty="0">
                <a:sym typeface="Wingdings" pitchFamily="2" charset="2"/>
              </a:rPr>
              <a:t> </a:t>
            </a:r>
            <a:r>
              <a:rPr lang="nl-NL" sz="2400" dirty="0"/>
              <a:t> - verleiding niet kunnen </a:t>
            </a:r>
          </a:p>
          <a:p>
            <a:r>
              <a:rPr lang="nl-NL" sz="2400" dirty="0"/>
              <a:t>	  weerstaan, je niet kunnen bedwingen. </a:t>
            </a:r>
          </a:p>
          <a:p>
            <a:r>
              <a:rPr lang="nl-NL" sz="2400" dirty="0"/>
              <a:t>	  </a:t>
            </a:r>
            <a:r>
              <a:rPr lang="nl-NL" sz="2400" dirty="0" err="1"/>
              <a:t>Vb</a:t>
            </a:r>
            <a:r>
              <a:rPr lang="nl-NL" sz="2400" dirty="0"/>
              <a:t>: koopverslaving, eetverslaving.</a:t>
            </a:r>
          </a:p>
        </p:txBody>
      </p:sp>
      <p:pic>
        <p:nvPicPr>
          <p:cNvPr id="8194" name="Picture 2" descr="http://educatie.ntr.nl/mmbase/images/3011503/Shoppen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67" y="5085185"/>
            <a:ext cx="2962034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borstelwerken.nl/borstel%20bewegen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847" y="2636912"/>
            <a:ext cx="2160240" cy="146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75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2276872"/>
            <a:ext cx="7125113" cy="924475"/>
          </a:xfrm>
        </p:spPr>
        <p:txBody>
          <a:bodyPr/>
          <a:lstStyle/>
          <a:p>
            <a:r>
              <a:rPr lang="nl-NL" dirty="0"/>
              <a:t>Huiswerk </a:t>
            </a:r>
            <a:br>
              <a:rPr lang="nl-NL" dirty="0"/>
            </a:br>
            <a:r>
              <a:rPr lang="nl-NL" dirty="0"/>
              <a:t>GGZ, H13.9, opdracht 1 t/m 6</a:t>
            </a:r>
            <a:br>
              <a:rPr lang="nl-NL" dirty="0"/>
            </a:br>
            <a:r>
              <a:rPr lang="nl-NL" i="1" dirty="0"/>
              <a:t>Schooltas blz. 118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256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188640"/>
            <a:ext cx="849694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Psychopathologie   =   ………………?</a:t>
            </a:r>
          </a:p>
          <a:p>
            <a:endParaRPr lang="nl-NL" sz="2800" dirty="0"/>
          </a:p>
          <a:p>
            <a:r>
              <a:rPr lang="nl-NL" sz="2800" dirty="0" err="1"/>
              <a:t>Psyche</a:t>
            </a:r>
            <a:r>
              <a:rPr lang="nl-NL" sz="2800" dirty="0"/>
              <a:t>        = ………………</a:t>
            </a:r>
          </a:p>
          <a:p>
            <a:r>
              <a:rPr lang="nl-NL" sz="2800" dirty="0"/>
              <a:t>Pathologie = ………………</a:t>
            </a:r>
          </a:p>
          <a:p>
            <a:endParaRPr lang="nl-NL" sz="2800" dirty="0"/>
          </a:p>
          <a:p>
            <a:r>
              <a:rPr lang="nl-NL" sz="2800" dirty="0"/>
              <a:t>Dus: ziekteleer van de geest</a:t>
            </a:r>
          </a:p>
          <a:p>
            <a:endParaRPr lang="nl-NL" sz="2800" dirty="0"/>
          </a:p>
          <a:p>
            <a:r>
              <a:rPr lang="nl-NL" sz="2800" dirty="0"/>
              <a:t>Psychiaters kunnen niet in iemands hoofd kijken </a:t>
            </a:r>
            <a:r>
              <a:rPr lang="nl-NL" sz="2000" dirty="0"/>
              <a:t>(black box)</a:t>
            </a:r>
            <a:endParaRPr lang="nl-NL" sz="2800" dirty="0"/>
          </a:p>
          <a:p>
            <a:r>
              <a:rPr lang="nl-NL" sz="2800" dirty="0"/>
              <a:t>Dus: ze zullen moeten </a:t>
            </a:r>
            <a:r>
              <a:rPr lang="nl-NL" sz="2800" i="1" u="sng" dirty="0"/>
              <a:t>waarnemen</a:t>
            </a:r>
            <a:r>
              <a:rPr lang="nl-NL" sz="2800" i="1" dirty="0"/>
              <a:t> </a:t>
            </a:r>
            <a:r>
              <a:rPr lang="nl-NL" sz="2400" b="1" dirty="0">
                <a:solidFill>
                  <a:schemeClr val="bg1"/>
                </a:solidFill>
              </a:rPr>
              <a:t>= functionele psychologie</a:t>
            </a:r>
          </a:p>
          <a:p>
            <a:endParaRPr lang="nl-NL" sz="2800" dirty="0"/>
          </a:p>
          <a:p>
            <a:r>
              <a:rPr lang="nl-NL" sz="2800" dirty="0"/>
              <a:t>Psychische aandoening </a:t>
            </a:r>
            <a:r>
              <a:rPr lang="nl-NL" sz="2800" dirty="0">
                <a:sym typeface="Wingdings" pitchFamily="2" charset="2"/>
              </a:rPr>
              <a:t> afwijkend gedrag</a:t>
            </a:r>
          </a:p>
          <a:p>
            <a:r>
              <a:rPr lang="nl-NL" sz="2800" dirty="0">
                <a:sym typeface="Wingdings" pitchFamily="2" charset="2"/>
              </a:rPr>
              <a:t>Voorbeelden?</a:t>
            </a:r>
          </a:p>
          <a:p>
            <a:endParaRPr lang="nl-NL" sz="1000" dirty="0">
              <a:sym typeface="Wingdings" pitchFamily="2" charset="2"/>
            </a:endParaRPr>
          </a:p>
          <a:p>
            <a:r>
              <a:rPr lang="nl-NL" sz="2800" dirty="0">
                <a:sym typeface="Wingdings" pitchFamily="2" charset="2"/>
              </a:rPr>
              <a:t>	- </a:t>
            </a:r>
            <a:r>
              <a:rPr lang="nl-NL" sz="2800" dirty="0"/>
              <a:t>………………</a:t>
            </a:r>
          </a:p>
          <a:p>
            <a:endParaRPr lang="nl-NL" sz="1000" dirty="0"/>
          </a:p>
          <a:p>
            <a:r>
              <a:rPr lang="nl-NL" sz="2800" dirty="0"/>
              <a:t>Is alle afwijkend gedrag een psychische aandoening?</a:t>
            </a:r>
          </a:p>
        </p:txBody>
      </p:sp>
      <p:pic>
        <p:nvPicPr>
          <p:cNvPr id="2050" name="Picture 2" descr="http://www.zielenknijper.nl/wp-content/uploads/2008/08/psychiater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08" y="33265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55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23528" y="188640"/>
            <a:ext cx="849694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Wanneer ben je in / uit balans?</a:t>
            </a:r>
          </a:p>
          <a:p>
            <a:endParaRPr lang="nl-NL" sz="2400" dirty="0"/>
          </a:p>
          <a:p>
            <a:r>
              <a:rPr lang="nl-NL" sz="2400" u="sng" dirty="0"/>
              <a:t>In balans: </a:t>
            </a:r>
          </a:p>
          <a:p>
            <a:r>
              <a:rPr lang="nl-NL" sz="2400" dirty="0"/>
              <a:t>je kunt het leven aan en hebt geen psychische aandoening</a:t>
            </a:r>
          </a:p>
          <a:p>
            <a:endParaRPr lang="nl-NL" sz="2400" u="sng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                                </a:t>
            </a:r>
            <a:r>
              <a:rPr lang="nl-NL" sz="2400" dirty="0">
                <a:latin typeface="Arial"/>
                <a:cs typeface="Arial"/>
              </a:rPr>
              <a:t>↓                                  ↓</a:t>
            </a:r>
            <a:endParaRPr lang="nl-NL" sz="2400" dirty="0"/>
          </a:p>
          <a:p>
            <a:r>
              <a:rPr lang="nl-NL" sz="2400" dirty="0"/>
              <a:t>                           kracht                                    last</a:t>
            </a:r>
          </a:p>
          <a:p>
            <a:endParaRPr lang="nl-NL" sz="2400" dirty="0"/>
          </a:p>
          <a:p>
            <a:endParaRPr lang="nl-NL" sz="2400" u="sng" dirty="0"/>
          </a:p>
          <a:p>
            <a:endParaRPr lang="nl-NL" sz="2400" u="sng" dirty="0"/>
          </a:p>
          <a:p>
            <a:r>
              <a:rPr lang="nl-NL" sz="2400" u="sng" dirty="0"/>
              <a:t>Uit balans: </a:t>
            </a:r>
          </a:p>
          <a:p>
            <a:r>
              <a:rPr lang="nl-NL" sz="2400" dirty="0"/>
              <a:t>………………………………………………………………………………………</a:t>
            </a:r>
          </a:p>
          <a:p>
            <a:endParaRPr lang="nl-NL" sz="2400" dirty="0"/>
          </a:p>
          <a:p>
            <a:r>
              <a:rPr lang="nl-NL" sz="2400" dirty="0"/>
              <a:t>+ je kunt het leven niet aan zonder HULP </a:t>
            </a:r>
          </a:p>
        </p:txBody>
      </p:sp>
      <p:pic>
        <p:nvPicPr>
          <p:cNvPr id="4100" name="Picture 4" descr="http://solvabiliteit.eu/wp-content/uploads/2015/02/Solvabiliteit-bereken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169" y="2022518"/>
            <a:ext cx="4824536" cy="280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sychiatrie.klinikum.uni-muenchen.de/bilder/inhalt/ambulanz/depr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3220239"/>
            <a:ext cx="2275495" cy="3533378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6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6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6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7504" y="188640"/>
            <a:ext cx="9036496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Oorzaken van psychische aandoeningen:</a:t>
            </a:r>
          </a:p>
          <a:p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Erfelijkheid                   -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Trauma                          -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Oorzaak onduidelijk    -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2000" dirty="0"/>
              <a:t>                                   draagkracht                                  draaglast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400" dirty="0"/>
              <a:t>draagkracht = </a:t>
            </a:r>
            <a:r>
              <a:rPr lang="nl-NL" sz="2300" dirty="0"/>
              <a:t>vermogen om zich aan te kunnen passen aan de omgeving</a:t>
            </a:r>
          </a:p>
          <a:p>
            <a:r>
              <a:rPr lang="nl-NL" sz="2400" dirty="0"/>
              <a:t>draaglast      = wat krijgt iemand te verwerken</a:t>
            </a:r>
          </a:p>
        </p:txBody>
      </p:sp>
      <p:pic>
        <p:nvPicPr>
          <p:cNvPr id="4" name="Picture 4" descr="http://solvabiliteit.eu/wp-content/uploads/2015/02/Solvabiliteit-bereken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4824536" cy="280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35896" y="908720"/>
            <a:ext cx="5508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schizofrenie; manische depressiviteit</a:t>
            </a:r>
          </a:p>
          <a:p>
            <a:r>
              <a:rPr lang="nl-NL" sz="2400" dirty="0"/>
              <a:t>mishandeling; schokkende gebeurtenissen</a:t>
            </a:r>
          </a:p>
          <a:p>
            <a:r>
              <a:rPr lang="nl-NL" sz="2400" dirty="0"/>
              <a:t>depressie; psychose</a:t>
            </a:r>
          </a:p>
        </p:txBody>
      </p:sp>
    </p:spTree>
    <p:extLst>
      <p:ext uri="{BB962C8B-B14F-4D97-AF65-F5344CB8AC3E}">
        <p14:creationId xmlns:p14="http://schemas.microsoft.com/office/powerpoint/2010/main" val="287941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2606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006522"/>
              </p:ext>
            </p:extLst>
          </p:nvPr>
        </p:nvGraphicFramePr>
        <p:xfrm>
          <a:off x="0" y="4"/>
          <a:ext cx="9144000" cy="686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6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300" dirty="0"/>
                        <a:t>Top van tegenslagen die een beroep doen op onze draagkracht</a:t>
                      </a:r>
                    </a:p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098">
                <a:tc>
                  <a:txBody>
                    <a:bodyPr/>
                    <a:lstStyle/>
                    <a:p>
                      <a:r>
                        <a:rPr lang="nl-NL" sz="2400" dirty="0"/>
                        <a:t>Dood partner / kind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098">
                <a:tc>
                  <a:txBody>
                    <a:bodyPr/>
                    <a:lstStyle/>
                    <a:p>
                      <a:r>
                        <a:rPr lang="nl-NL" sz="2400" dirty="0"/>
                        <a:t>Echtscheiding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098">
                <a:tc>
                  <a:txBody>
                    <a:bodyPr/>
                    <a:lstStyle/>
                    <a:p>
                      <a:r>
                        <a:rPr lang="nl-NL" sz="2400" dirty="0"/>
                        <a:t>Scheiding van tafel en 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098">
                <a:tc>
                  <a:txBody>
                    <a:bodyPr/>
                    <a:lstStyle/>
                    <a:p>
                      <a:r>
                        <a:rPr lang="nl-NL" sz="2400" dirty="0"/>
                        <a:t>Gevangenisstraf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098">
                <a:tc>
                  <a:txBody>
                    <a:bodyPr/>
                    <a:lstStyle/>
                    <a:p>
                      <a:r>
                        <a:rPr lang="nl-NL" sz="2400" dirty="0"/>
                        <a:t>Dood naaste familie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098">
                <a:tc>
                  <a:txBody>
                    <a:bodyPr/>
                    <a:lstStyle/>
                    <a:p>
                      <a:r>
                        <a:rPr lang="nl-NL" sz="2400" dirty="0"/>
                        <a:t>Persoonlijke verwonding of ziekte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098">
                <a:tc>
                  <a:txBody>
                    <a:bodyPr/>
                    <a:lstStyle/>
                    <a:p>
                      <a:r>
                        <a:rPr lang="nl-NL" sz="2400" dirty="0"/>
                        <a:t>Huwelijk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098">
                <a:tc>
                  <a:txBody>
                    <a:bodyPr/>
                    <a:lstStyle/>
                    <a:p>
                      <a:r>
                        <a:rPr lang="nl-NL" sz="2400" dirty="0"/>
                        <a:t>Ontslag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5098">
                <a:tc>
                  <a:txBody>
                    <a:bodyPr/>
                    <a:lstStyle/>
                    <a:p>
                      <a:r>
                        <a:rPr lang="nl-NL" sz="2400" dirty="0"/>
                        <a:t>Huwelijksverzoening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5098">
                <a:tc>
                  <a:txBody>
                    <a:bodyPr/>
                    <a:lstStyle/>
                    <a:p>
                      <a:r>
                        <a:rPr lang="nl-NL" sz="2400" dirty="0"/>
                        <a:t>Pensioen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5098">
                <a:tc>
                  <a:txBody>
                    <a:bodyPr/>
                    <a:lstStyle/>
                    <a:p>
                      <a:r>
                        <a:rPr lang="nl-NL" sz="2400" dirty="0"/>
                        <a:t>Verandering in gezondheid van familielid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5098">
                <a:tc>
                  <a:txBody>
                    <a:bodyPr/>
                    <a:lstStyle/>
                    <a:p>
                      <a:r>
                        <a:rPr lang="nl-NL" sz="2400" dirty="0"/>
                        <a:t>Zwangerschap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5098">
                <a:tc>
                  <a:txBody>
                    <a:bodyPr/>
                    <a:lstStyle/>
                    <a:p>
                      <a:r>
                        <a:rPr lang="nl-NL" sz="2400" dirty="0"/>
                        <a:t>Seksuele problemen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6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7504" y="188640"/>
            <a:ext cx="90621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/>
              <a:t>Iedereen</a:t>
            </a:r>
            <a:r>
              <a:rPr lang="nl-NL" sz="2400" dirty="0"/>
              <a:t> kan een psychische aandoening krijgen, door bijvoorbeeld:</a:t>
            </a:r>
          </a:p>
          <a:p>
            <a:endParaRPr lang="nl-NL" sz="2400" dirty="0"/>
          </a:p>
          <a:p>
            <a:pPr marL="342900" indent="-342900">
              <a:buFontTx/>
              <a:buChar char="-"/>
            </a:pPr>
            <a:r>
              <a:rPr lang="nl-NL" sz="2400" dirty="0"/>
              <a:t>Langdurige belasting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Stress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Ruzie</a:t>
            </a:r>
          </a:p>
          <a:p>
            <a:pPr marL="342900" indent="-342900">
              <a:buFontTx/>
              <a:buChar char="-"/>
            </a:pPr>
            <a:endParaRPr lang="nl-NL" sz="2400" dirty="0"/>
          </a:p>
          <a:p>
            <a:r>
              <a:rPr lang="nl-NL" sz="2400" dirty="0"/>
              <a:t>Lichaam en geest werken op elkaar in: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Je kunt lichamelijk ziek worden als uiting van psychische aandoeningen</a:t>
            </a:r>
          </a:p>
        </p:txBody>
      </p:sp>
      <p:pic>
        <p:nvPicPr>
          <p:cNvPr id="1026" name="Picture 2" descr="http://vennen.nl/wp-content/uploads/fitness-februar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8064896" cy="29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9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olvabiliteit.eu/wp-content/uploads/2015/02/Solvabiliteit-bereken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824536" cy="280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ssets2.nationalezorggids.nl/uploads/article/article_image/20356/normal_Sca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74597"/>
            <a:ext cx="3500389" cy="252028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0" y="188640"/>
            <a:ext cx="914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300" dirty="0"/>
              <a:t>draagkracht = vermogen om zich aan te kunnen passen aan de omgeving</a:t>
            </a:r>
          </a:p>
          <a:p>
            <a:r>
              <a:rPr lang="nl-NL" sz="2300" dirty="0"/>
              <a:t>draaglast      = wat krijgt iemand te verwerken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2000" dirty="0"/>
              <a:t>        draagkracht                                  draaglast</a:t>
            </a:r>
          </a:p>
          <a:p>
            <a:r>
              <a:rPr lang="nl-NL" sz="2000" dirty="0"/>
              <a:t>                                                                                                                                     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1200" dirty="0"/>
          </a:p>
          <a:p>
            <a:r>
              <a:rPr lang="nl-NL" sz="2400" dirty="0"/>
              <a:t>Behandeling / begeleiding van psychische aandoeningen zijn gericht om de balans weer in evenwicht te krijgen, </a:t>
            </a:r>
            <a:r>
              <a:rPr lang="nl-NL" sz="2400" dirty="0" err="1"/>
              <a:t>vb</a:t>
            </a:r>
            <a:r>
              <a:rPr lang="nl-NL" sz="2400" dirty="0"/>
              <a:t>: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Draagkracht vergroten </a:t>
            </a:r>
            <a:r>
              <a:rPr lang="nl-NL" sz="2400" dirty="0">
                <a:sym typeface="Wingdings" pitchFamily="2" charset="2"/>
              </a:rPr>
              <a:t></a:t>
            </a:r>
            <a:r>
              <a:rPr lang="nl-NL" sz="2400" dirty="0"/>
              <a:t> zelfredzaamheid vergroten </a:t>
            </a:r>
            <a:r>
              <a:rPr lang="nl-NL" sz="2400" dirty="0">
                <a:sym typeface="Wingdings" pitchFamily="2" charset="2"/>
              </a:rPr>
              <a:t>door </a:t>
            </a:r>
            <a:r>
              <a:rPr lang="nl-NL" sz="2400" dirty="0" err="1">
                <a:sym typeface="Wingdings" pitchFamily="2" charset="2"/>
              </a:rPr>
              <a:t>bijv</a:t>
            </a:r>
            <a:r>
              <a:rPr lang="nl-NL" sz="2400" dirty="0">
                <a:sym typeface="Wingdings" pitchFamily="2" charset="2"/>
              </a:rPr>
              <a:t> een</a:t>
            </a:r>
          </a:p>
          <a:p>
            <a:r>
              <a:rPr lang="nl-NL" sz="2400" dirty="0">
                <a:sym typeface="Wingdings" pitchFamily="2" charset="2"/>
              </a:rPr>
              <a:t>					  assertiviteitscursus aan te bieden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sym typeface="Wingdings" pitchFamily="2" charset="2"/>
              </a:rPr>
              <a:t>Draaglast verminderen (=lastiger)  </a:t>
            </a:r>
          </a:p>
          <a:p>
            <a:r>
              <a:rPr lang="nl-NL" sz="2400" dirty="0">
                <a:sym typeface="Wingdings" pitchFamily="2" charset="2"/>
              </a:rPr>
              <a:t>	</a:t>
            </a:r>
            <a:r>
              <a:rPr lang="nl-NL" sz="2400" dirty="0" err="1">
                <a:sym typeface="Wingdings" pitchFamily="2" charset="2"/>
              </a:rPr>
              <a:t>vb</a:t>
            </a:r>
            <a:r>
              <a:rPr lang="nl-NL" sz="2400" dirty="0">
                <a:sym typeface="Wingdings" pitchFamily="2" charset="2"/>
              </a:rPr>
              <a:t>: relatietherapie / ondersteuning bij schuldsanering</a:t>
            </a:r>
            <a:endParaRPr lang="nl-NL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5580111" y="2866070"/>
            <a:ext cx="3356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draagkracht</a:t>
            </a:r>
          </a:p>
          <a:p>
            <a:endParaRPr lang="nl-NL" b="1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                                     draaglast</a:t>
            </a:r>
          </a:p>
        </p:txBody>
      </p:sp>
    </p:spTree>
    <p:extLst>
      <p:ext uri="{BB962C8B-B14F-4D97-AF65-F5344CB8AC3E}">
        <p14:creationId xmlns:p14="http://schemas.microsoft.com/office/powerpoint/2010/main" val="420071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51520" y="188640"/>
            <a:ext cx="849694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Wat doe JIJ om jouw </a:t>
            </a:r>
            <a:r>
              <a:rPr lang="nl-NL" sz="2400" u="sng" dirty="0"/>
              <a:t>draagkracht</a:t>
            </a:r>
            <a:r>
              <a:rPr lang="nl-NL" sz="2400" dirty="0"/>
              <a:t> op peil te houden?</a:t>
            </a:r>
          </a:p>
          <a:p>
            <a:endParaRPr lang="nl-NL" sz="2400" dirty="0"/>
          </a:p>
          <a:p>
            <a:pPr marL="342900" indent="-342900">
              <a:buFontTx/>
              <a:buChar char="-"/>
            </a:pPr>
            <a:r>
              <a:rPr lang="nl-NL" sz="2400" dirty="0"/>
              <a:t>heb je hobby’s?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doe je aan sport?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wat doe jij om je te ontspannen?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JIJ wordt later hopelijk een goede verzorgende.</a:t>
            </a:r>
          </a:p>
          <a:p>
            <a:r>
              <a:rPr lang="nl-NL" sz="3200" dirty="0"/>
              <a:t>Denk dan behalve aan jouw lichamelijke hygiëne dus ook aan jouw </a:t>
            </a:r>
            <a:r>
              <a:rPr lang="nl-NL" sz="3200" b="1" dirty="0">
                <a:solidFill>
                  <a:schemeClr val="bg1"/>
                </a:solidFill>
              </a:rPr>
              <a:t>‘geestelijke hygiëne’ </a:t>
            </a:r>
            <a:r>
              <a:rPr lang="nl-NL" sz="3200" dirty="0"/>
              <a:t>!</a:t>
            </a:r>
          </a:p>
        </p:txBody>
      </p:sp>
      <p:pic>
        <p:nvPicPr>
          <p:cNvPr id="3074" name="Picture 2" descr="http://www.seniorennet.be/Images/Gezond_leven/gezichtsveld/bz-hobbi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27469"/>
            <a:ext cx="6891493" cy="344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2420888"/>
            <a:ext cx="7125113" cy="924475"/>
          </a:xfrm>
        </p:spPr>
        <p:txBody>
          <a:bodyPr/>
          <a:lstStyle/>
          <a:p>
            <a:r>
              <a:rPr lang="nl-NL" dirty="0"/>
              <a:t>Maak opdracht H5.1 1t/m 5 </a:t>
            </a:r>
            <a:r>
              <a:rPr lang="nl-NL" dirty="0" err="1"/>
              <a:t>blz</a:t>
            </a:r>
            <a:r>
              <a:rPr lang="nl-NL" dirty="0"/>
              <a:t> 54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Hier heb je 15 minuten voor daarna nabespreken. </a:t>
            </a:r>
          </a:p>
        </p:txBody>
      </p:sp>
    </p:spTree>
    <p:extLst>
      <p:ext uri="{BB962C8B-B14F-4D97-AF65-F5344CB8AC3E}">
        <p14:creationId xmlns:p14="http://schemas.microsoft.com/office/powerpoint/2010/main" val="2176330745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Elementai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08 31 Programma VZK15</Template>
  <TotalTime>385</TotalTime>
  <Words>647</Words>
  <Application>Microsoft Office PowerPoint</Application>
  <PresentationFormat>Diavoorstelling (4:3)</PresentationFormat>
  <Paragraphs>290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Trebuchet MS</vt:lpstr>
      <vt:lpstr>Wingdings</vt:lpstr>
      <vt:lpstr>Wingdings 2</vt:lpstr>
      <vt:lpstr>Spring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Maak opdracht H5.1 1t/m 5 blz 54  Hier heb je 15 minuten voor daarna nabespreken.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Huiswerk  GGZ, H13.9, opdracht 1 t/m 6 Schooltas blz. 118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Noordhuis,H.K.</dc:creator>
  <cp:lastModifiedBy>Henrieke Groenewold</cp:lastModifiedBy>
  <cp:revision>38</cp:revision>
  <dcterms:created xsi:type="dcterms:W3CDTF">2015-09-11T08:35:25Z</dcterms:created>
  <dcterms:modified xsi:type="dcterms:W3CDTF">2016-09-06T12:28:22Z</dcterms:modified>
</cp:coreProperties>
</file>